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7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5" r:id="rId14"/>
    <p:sldId id="276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0909" autoAdjust="0"/>
  </p:normalViewPr>
  <p:slideViewPr>
    <p:cSldViewPr snapToGrid="0" snapToObjects="1">
      <p:cViewPr>
        <p:scale>
          <a:sx n="47" d="100"/>
          <a:sy n="47" d="100"/>
        </p:scale>
        <p:origin x="-52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fld id="{993BEF39-C1F7-4064-9DC6-EA08FCFDA5AA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026B945-F97A-4A40-9A83-80EE01795B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523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Presentation for lesson 2: </a:t>
            </a:r>
            <a:r>
              <a:rPr lang="en-US" altLang="en-US" i="1" smtClean="0"/>
              <a:t>Waves and Wave Properties,</a:t>
            </a:r>
            <a:r>
              <a:rPr lang="en-US" altLang="en-US" smtClean="0"/>
              <a:t> in the </a:t>
            </a:r>
            <a:r>
              <a:rPr lang="en-US" altLang="en-US" i="1" smtClean="0"/>
              <a:t>Waves: The Three Color Mystery </a:t>
            </a:r>
            <a:r>
              <a:rPr lang="en-US" altLang="en-US" smtClean="0"/>
              <a:t>unit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 slides are animated so you can click (space bar, mouse, etc.) to show the next item when the class is ready.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ADEF3F-DB25-4C60-B404-99DFA77269CF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Think of a stadium wave: the people are moving up and down, but the wave goes </a:t>
            </a:r>
            <a:r>
              <a:rPr lang="en-US" altLang="en-US" i="1" u="sng" smtClean="0"/>
              <a:t>around</a:t>
            </a:r>
            <a:r>
              <a:rPr lang="en-US" altLang="en-US" i="1" smtClean="0"/>
              <a:t> </a:t>
            </a:r>
            <a:r>
              <a:rPr lang="en-US" altLang="en-US" smtClean="0"/>
              <a:t>the stadium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1CA88B-54E6-42BD-A010-63B99F96DA87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C5B6DB-3158-47EA-8939-5FA06C8982D9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CB3B92-62F5-4592-91CA-4FC100C54105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Answer: speed = 2 m x 500 Hz = 1000 m/s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AE1FD5-5FDE-481C-B28B-27068BBB2E35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For example, think of a pool ball striking the side of the pool table: The angle it hits the side is the same angle it bounces off the side.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04F6A0-6144-4D9D-8795-CA111354CCE3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1882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882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DA062-A032-4929-99B2-3262957A66DA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3CBD2B-85AA-446C-B2B5-2DB9436B0D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D9C77-DBA1-43F2-92AC-F4471537A789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17E2B-A3E1-4DCC-8A3F-150DEF950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039A9-C8F3-4C67-897D-FAE1D97E5D88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F119B-EB97-4A31-9BCC-EDDA4DA754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CE184-70AE-4BE9-811E-3E40473DA6CF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C4904-9715-4648-B438-C9770780BF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8DA93-9CCA-4C76-89E2-69E648D16461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19366-33C2-4B53-88F5-3E20C064A3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14386-F178-47EF-B195-CC15C9F1E8CF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2E5FC-2376-4D89-AD3B-C6DC1514C9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3D66D-DE5C-4CD6-A01A-FB95F3911642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86D09-352D-4778-8706-05B62E2E60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F5D78-67A0-4DC1-B45C-4193BF10F8E1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B6B80-AAB9-42D9-914C-26F2A7C3D2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66032-2BD0-4D43-952D-CACE4CF698B5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5AC39-5B82-4914-8B96-323E7F2694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6E42C-30C3-40C2-A820-B1856AAAF468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924C5-7FBE-4013-9BB6-F4C7933A4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6D724-ABFB-42A9-A909-C39CED15473F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5F831-2D21-4F8D-832A-9803A654F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1776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776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776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76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77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77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77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77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777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777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78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78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778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778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78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778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78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79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779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779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779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779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779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779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779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1780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1780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1780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78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780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fld id="{64895D88-04B3-4563-9F75-D88C7FB31736}" type="datetime1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11780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80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7DE644D-81E2-4EC2-948B-0B27215456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4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8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8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Crest_trough.svg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://www.mwit.ac.th/~physicslab/applet_04/physics_classroom/Class/sound/u11l1c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jpeg"/><Relationship Id="rId4" Type="http://schemas.openxmlformats.org/officeDocument/2006/relationships/image" Target="../media/image21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:\Users\denise.CARLSON-MOBILE\AppData\Local\Microsoft\Windows\Temporary Internet Files\Content.IE5\DEBUPKOF\MP90042305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625" y="604838"/>
            <a:ext cx="69326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4013" y="5221288"/>
            <a:ext cx="8321675" cy="11366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Waves and Wave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974725" y="417513"/>
            <a:ext cx="7635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04838" y="1076325"/>
            <a:ext cx="8005762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/>
              <a:t>2. </a:t>
            </a:r>
            <a:r>
              <a:rPr lang="en-US" altLang="en-US" sz="2800">
                <a:solidFill>
                  <a:srgbClr val="FFFF00"/>
                </a:solidFill>
              </a:rPr>
              <a:t>Frequency</a:t>
            </a:r>
            <a:r>
              <a:rPr lang="en-US" altLang="en-US" sz="2800"/>
              <a:t>: How many waves go past a point in one second; unit of measurement is hertz (Hz). </a:t>
            </a:r>
            <a:br>
              <a:rPr lang="en-US" altLang="en-US" sz="2800"/>
            </a:br>
            <a:endParaRPr lang="en-US" altLang="en-US" sz="1400"/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The higher the frequency, the more energy in the wave.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	</a:t>
            </a:r>
            <a:r>
              <a:rPr lang="en-US" altLang="en-US" sz="2400"/>
              <a:t>10 waves going past in 1 second = 10 Hz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	1,000 waves go past in 1 second = 1,000 Hz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	1 million waves going past = 1 million Hz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/>
          </a:p>
          <a:p>
            <a:pPr eaLnBrk="1" hangingPunct="1">
              <a:spcBef>
                <a:spcPct val="50000"/>
              </a:spcBef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3400" y="609600"/>
            <a:ext cx="754380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/>
              <a:t>3. </a:t>
            </a:r>
            <a:r>
              <a:rPr lang="en-US" altLang="en-US" sz="2800">
                <a:solidFill>
                  <a:srgbClr val="FFFF00"/>
                </a:solidFill>
              </a:rPr>
              <a:t>Amplitude</a:t>
            </a:r>
            <a:r>
              <a:rPr lang="en-US" altLang="en-US" sz="2800"/>
              <a:t>: How far the medium moves from rest position (where it is when not moving).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Remember that for transverse waves, the highest point is the </a:t>
            </a:r>
            <a:r>
              <a:rPr lang="en-US" altLang="en-US" sz="2400">
                <a:solidFill>
                  <a:srgbClr val="FFFF00"/>
                </a:solidFill>
              </a:rPr>
              <a:t>crest</a:t>
            </a:r>
            <a:r>
              <a:rPr lang="en-US" altLang="en-US" sz="2400"/>
              <a:t>, and the lowest point is the </a:t>
            </a:r>
            <a:r>
              <a:rPr lang="en-US" altLang="en-US" sz="2400">
                <a:solidFill>
                  <a:srgbClr val="FFFF00"/>
                </a:solidFill>
              </a:rPr>
              <a:t>trough</a:t>
            </a:r>
            <a:r>
              <a:rPr lang="en-US" altLang="en-US" sz="240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/>
          </a:p>
        </p:txBody>
      </p:sp>
      <p:pic>
        <p:nvPicPr>
          <p:cNvPr id="11269" name="Picture 5" descr="amplitud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0238" y="3087688"/>
            <a:ext cx="480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trwav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764088"/>
            <a:ext cx="472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62000" y="590550"/>
            <a:ext cx="77724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/>
              <a:t>Remember that for compressional waves, the points where the medium is close together are called </a:t>
            </a:r>
            <a:r>
              <a:rPr lang="en-US" altLang="en-US" sz="2800">
                <a:solidFill>
                  <a:srgbClr val="FFFF00"/>
                </a:solidFill>
              </a:rPr>
              <a:t>compressions</a:t>
            </a:r>
            <a:r>
              <a:rPr lang="en-US" altLang="en-US" sz="2800"/>
              <a:t> and the areas where the medium is spread apart are called </a:t>
            </a:r>
            <a:r>
              <a:rPr lang="en-US" altLang="en-US" sz="2800">
                <a:solidFill>
                  <a:srgbClr val="FFFF00"/>
                </a:solidFill>
              </a:rPr>
              <a:t>rarefactions</a:t>
            </a:r>
            <a:r>
              <a:rPr lang="en-US" altLang="en-US" sz="2800"/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The closer together and further apart the particles are, the larger the amplitude.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	  	</a:t>
            </a:r>
            <a:r>
              <a:rPr lang="en-US" altLang="en-US" sz="1600" b="1">
                <a:solidFill>
                  <a:srgbClr val="FFFF00"/>
                </a:solidFill>
              </a:rPr>
              <a:t>compression</a:t>
            </a:r>
            <a:endParaRPr lang="en-US" altLang="en-US" sz="2800" b="1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                       </a:t>
            </a:r>
            <a:endParaRPr lang="en-US" altLang="en-US" sz="1600"/>
          </a:p>
          <a:p>
            <a:pPr eaLnBrk="1" hangingPunct="1">
              <a:spcBef>
                <a:spcPct val="50000"/>
              </a:spcBef>
            </a:pPr>
            <a:r>
              <a:rPr lang="en-US" altLang="en-US" sz="1600"/>
              <a:t>			   			</a:t>
            </a:r>
            <a:r>
              <a:rPr lang="en-US" altLang="en-US" sz="1600" b="1">
                <a:solidFill>
                  <a:srgbClr val="FFFF00"/>
                </a:solidFill>
              </a:rPr>
              <a:t>rarefaction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600"/>
          </a:p>
          <a:p>
            <a:pPr eaLnBrk="1" hangingPunct="1">
              <a:spcBef>
                <a:spcPct val="50000"/>
              </a:spcBef>
            </a:pPr>
            <a:endParaRPr lang="en-US" altLang="en-US" sz="1600"/>
          </a:p>
        </p:txBody>
      </p:sp>
      <p:pic>
        <p:nvPicPr>
          <p:cNvPr id="12293" name="Picture 5" descr="Lwa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2763" y="4838700"/>
            <a:ext cx="54102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62000" y="590550"/>
            <a:ext cx="7772400" cy="56181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 smtClean="0"/>
              <a:t>The </a:t>
            </a:r>
            <a:r>
              <a:rPr lang="en-US" altLang="en-US" sz="2800" dirty="0" smtClean="0">
                <a:solidFill>
                  <a:srgbClr val="FFFF00"/>
                </a:solidFill>
              </a:rPr>
              <a:t>energy</a:t>
            </a:r>
            <a:r>
              <a:rPr lang="en-US" altLang="en-US" sz="2800" dirty="0" smtClean="0"/>
              <a:t> of a wave is proportional to the square of its </a:t>
            </a:r>
            <a:r>
              <a:rPr lang="en-US" altLang="en-US" sz="2800" dirty="0" smtClean="0">
                <a:solidFill>
                  <a:srgbClr val="FFFF00"/>
                </a:solidFill>
              </a:rPr>
              <a:t>amplitude</a:t>
            </a:r>
            <a:r>
              <a:rPr lang="en-US" altLang="en-US" sz="2800" dirty="0" smtClean="0"/>
              <a:t>. Mathematically speaking . . 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en-US" sz="3600" dirty="0" smtClean="0">
                <a:solidFill>
                  <a:srgbClr val="FFFF00"/>
                </a:solidFill>
              </a:rPr>
              <a:t>E = CA</a:t>
            </a:r>
            <a:r>
              <a:rPr lang="en-US" altLang="en-US" sz="3600" baseline="30000" dirty="0" smtClean="0">
                <a:solidFill>
                  <a:srgbClr val="FFFF00"/>
                </a:solidFill>
              </a:rPr>
              <a:t>2</a:t>
            </a:r>
            <a:endParaRPr lang="en-US" altLang="en-US" sz="3600" dirty="0" smtClean="0">
              <a:solidFill>
                <a:srgbClr val="FFFF00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2400" dirty="0" smtClean="0"/>
              <a:t>Where: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2400" dirty="0" smtClean="0"/>
              <a:t>	E = energy (the capacity to do work)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2400" dirty="0" smtClean="0"/>
              <a:t>	C = a constant (depends on the medium)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2400" dirty="0" smtClean="0"/>
              <a:t>	A = amplitude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altLang="en-US" sz="2400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2400" dirty="0" smtClean="0"/>
              <a:t>For example: 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altLang="en-US" sz="2400" dirty="0" smtClean="0"/>
              <a:t>	If the amplitude is equal to 3 units 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altLang="en-US" sz="2400" dirty="0" smtClean="0"/>
              <a:t>	(and we assume C = 1 for this case) . . .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altLang="en-US" sz="2400" dirty="0" smtClean="0"/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en-US" sz="2400" dirty="0" smtClean="0"/>
              <a:t>E = (1) (3)</a:t>
            </a:r>
            <a:r>
              <a:rPr lang="en-US" altLang="en-US" sz="2400" baseline="30000" dirty="0" smtClean="0"/>
              <a:t>2</a:t>
            </a:r>
            <a:r>
              <a:rPr lang="en-US" altLang="en-US" sz="2400" dirty="0" smtClean="0"/>
              <a:t> = (1) (9) = 9 units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62000" y="236538"/>
            <a:ext cx="7772400" cy="2635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en-US" altLang="en-US" sz="2800" dirty="0" smtClean="0"/>
              <a:t>Note that when the amplitude of a wave is one unit, the energy is one unit. </a:t>
            </a:r>
          </a:p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When the amplitude is doubled, the energy is quadrupled. </a:t>
            </a:r>
          </a:p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When the energy is 10 times greater, the energy is 100 times greater!</a:t>
            </a:r>
            <a:endParaRPr lang="en-US" altLang="en-US" sz="2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38150" y="3049588"/>
          <a:ext cx="2305668" cy="3457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834"/>
                <a:gridCol w="1152834"/>
              </a:tblGrid>
              <a:tr h="241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Amplitude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Energy</a:t>
                      </a:r>
                    </a:p>
                  </a:txBody>
                  <a:tcPr marL="9525" marR="9525" marT="9525" marB="0" anchor="b"/>
                </a:tc>
              </a:tr>
              <a:tr h="241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241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</a:tr>
              <a:tr h="241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</a:tr>
              <a:tr h="241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</a:tr>
              <a:tr h="241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</a:tr>
              <a:tr h="241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</a:tr>
              <a:tr h="241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</a:tr>
              <a:tr h="241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241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642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9763" y="2974975"/>
            <a:ext cx="5616575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37113" y="3362325"/>
            <a:ext cx="1150937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bg1"/>
                </a:solidFill>
              </a:rPr>
              <a:t>E = CA</a:t>
            </a:r>
            <a:r>
              <a:rPr lang="en-US" sz="2000" baseline="30000" dirty="0">
                <a:solidFill>
                  <a:schemeClr val="bg1"/>
                </a:solidFill>
              </a:rPr>
              <a:t>2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79475" y="1062038"/>
            <a:ext cx="73152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/>
              <a:t>4. </a:t>
            </a:r>
            <a:r>
              <a:rPr lang="en-US" altLang="en-US" sz="2800">
                <a:solidFill>
                  <a:srgbClr val="FFFF00"/>
                </a:solidFill>
              </a:rPr>
              <a:t>Wave speed</a:t>
            </a:r>
            <a:r>
              <a:rPr lang="en-US" altLang="en-US" sz="2800"/>
              <a:t>: Depends on the medium in which the wave is traveling. It varies in solids, liquids and gases.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A mathematical way to calculate speed: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   wave speed = wavelength x frequency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       </a:t>
            </a:r>
            <a:endParaRPr lang="en-US" altLang="en-US" sz="160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962400" y="36576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/>
              <a:t>(in meters)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096000" y="36576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/>
              <a:t>(in Hz)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14400" y="4267200"/>
            <a:ext cx="746760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b="1" i="1" dirty="0">
                <a:ea typeface="ＭＳ Ｐゴシック" pitchFamily="84" charset="-128"/>
              </a:rPr>
              <a:t>OR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ea typeface="ＭＳ Ｐゴシック" pitchFamily="84" charset="-128"/>
              </a:rPr>
              <a:t>                                           </a:t>
            </a:r>
            <a:r>
              <a:rPr lang="en-US" sz="2800" b="1" dirty="0">
                <a:ea typeface="ＭＳ Ｐゴシック" pitchFamily="84" charset="-128"/>
              </a:rPr>
              <a:t>v = f  x  </a:t>
            </a:r>
            <a:r>
              <a:rPr lang="he-IL" sz="2800" b="1" dirty="0">
                <a:ea typeface="ＭＳ Ｐゴシック" pitchFamily="84" charset="-128"/>
                <a:cs typeface="Arial" charset="0"/>
              </a:rPr>
              <a:t>ג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dirty="0">
              <a:ea typeface="ＭＳ Ｐゴシック" pitchFamily="84" charset="-128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84" charset="-128"/>
              </a:rPr>
              <a:t>Problem: </a:t>
            </a:r>
            <a:r>
              <a:rPr lang="en-US" dirty="0">
                <a:ea typeface="ＭＳ Ｐゴシック" pitchFamily="84" charset="-128"/>
              </a:rPr>
              <a:t>If a wave has a wavelength of 2 m and a frequency of 500 Hz,  what is its speed?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04850" y="762000"/>
            <a:ext cx="8070850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ea typeface="ＭＳ Ｐゴシック" pitchFamily="84" charset="-128"/>
              </a:rPr>
              <a:t>Answer: </a:t>
            </a:r>
            <a:r>
              <a:rPr lang="en-US" dirty="0">
                <a:solidFill>
                  <a:srgbClr val="FFFF00"/>
                </a:solidFill>
                <a:ea typeface="ＭＳ Ｐゴシック" pitchFamily="84" charset="-128"/>
              </a:rPr>
              <a:t>speed = 2 m x 500 Hz = 1000 m/s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dirty="0">
              <a:ea typeface="ＭＳ Ｐゴシック" pitchFamily="84" charset="-128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84" charset="-128"/>
              </a:rPr>
              <a:t>Changing Wave Direction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sz="2800" dirty="0">
                <a:solidFill>
                  <a:srgbClr val="FFFF00"/>
                </a:solidFill>
                <a:ea typeface="ＭＳ Ｐゴシック" pitchFamily="84" charset="-128"/>
              </a:rPr>
              <a:t>Reflection</a:t>
            </a:r>
            <a:r>
              <a:rPr lang="en-US" sz="2800" dirty="0">
                <a:ea typeface="ＭＳ Ｐゴシック" pitchFamily="84" charset="-128"/>
              </a:rPr>
              <a:t>: When waves bounce off a surface.</a:t>
            </a:r>
          </a:p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sz="1400" dirty="0">
                <a:ea typeface="ＭＳ Ｐゴシック" pitchFamily="84" charset="-128"/>
              </a:rPr>
              <a:t/>
            </a:r>
            <a:br>
              <a:rPr lang="en-US" sz="1400" dirty="0">
                <a:ea typeface="ＭＳ Ｐゴシック" pitchFamily="84" charset="-128"/>
              </a:rPr>
            </a:br>
            <a:r>
              <a:rPr lang="en-US" sz="2800" dirty="0">
                <a:ea typeface="ＭＳ Ｐゴシック" pitchFamily="84" charset="-128"/>
              </a:rPr>
              <a:t>If the surface is flat, the angle at which the wave hits the surface will be the same as the angle at which it leaves the surface </a:t>
            </a:r>
            <a:br>
              <a:rPr lang="en-US" sz="2800" dirty="0">
                <a:ea typeface="ＭＳ Ｐゴシック" pitchFamily="84" charset="-128"/>
              </a:rPr>
            </a:br>
            <a:r>
              <a:rPr lang="en-US" sz="2800" dirty="0">
                <a:ea typeface="ＭＳ Ｐゴシック" pitchFamily="84" charset="-128"/>
              </a:rPr>
              <a:t>(angle in = angle out). </a:t>
            </a:r>
          </a:p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sz="1400" dirty="0">
                <a:ea typeface="ＭＳ Ｐゴシック" pitchFamily="84" charset="-128"/>
              </a:rPr>
              <a:t/>
            </a:r>
            <a:br>
              <a:rPr lang="en-US" sz="1400" dirty="0">
                <a:ea typeface="ＭＳ Ｐゴシック" pitchFamily="84" charset="-128"/>
              </a:rPr>
            </a:br>
            <a:r>
              <a:rPr lang="en-US" sz="2800" dirty="0">
                <a:ea typeface="ＭＳ Ｐゴシック" pitchFamily="84" charset="-128"/>
              </a:rPr>
              <a:t>This is the </a:t>
            </a:r>
            <a:r>
              <a:rPr lang="en-US" sz="2800" dirty="0">
                <a:solidFill>
                  <a:srgbClr val="FFFF00"/>
                </a:solidFill>
                <a:ea typeface="ＭＳ Ｐゴシック" pitchFamily="84" charset="-128"/>
              </a:rPr>
              <a:t>law of reflection</a:t>
            </a:r>
            <a:r>
              <a:rPr lang="en-US" sz="2800" dirty="0">
                <a:ea typeface="ＭＳ Ｐゴシック" pitchFamily="84" charset="-128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3600" dirty="0">
              <a:ea typeface="ＭＳ Ｐゴシック" pitchFamily="84" charset="-128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3600" dirty="0">
              <a:ea typeface="ＭＳ Ｐゴシック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20675" y="838200"/>
            <a:ext cx="5227638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/>
              <a:t>2. </a:t>
            </a:r>
            <a:r>
              <a:rPr lang="en-US" altLang="en-US" sz="2800">
                <a:solidFill>
                  <a:srgbClr val="FFFF00"/>
                </a:solidFill>
              </a:rPr>
              <a:t>Refraction</a:t>
            </a:r>
            <a:r>
              <a:rPr lang="en-US" altLang="en-US" sz="2800"/>
              <a:t>: Waves can bend. </a:t>
            </a:r>
            <a:br>
              <a:rPr lang="en-US" altLang="en-US" sz="2800"/>
            </a:br>
            <a:endParaRPr lang="en-US" altLang="en-US" sz="1400"/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This happens when a wave enters a new medium and its SPEED CHANGES.</a:t>
            </a:r>
            <a:br>
              <a:rPr lang="en-US" altLang="en-US" sz="2800"/>
            </a:br>
            <a:endParaRPr lang="en-US" altLang="en-US" sz="1400"/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The amount of bending depends on the medium it is entering.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/>
          </a:p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9459" name="Picture 4" descr="Photo shows a side view of a pencil in a glass of water. The pencil image is refracted at the point where the pencil enters the water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8313" y="2305050"/>
            <a:ext cx="3167062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762000"/>
            <a:ext cx="79422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/>
              <a:t>3.</a:t>
            </a:r>
            <a:r>
              <a:rPr lang="en-US" altLang="en-US" sz="2800" b="1" i="1"/>
              <a:t> </a:t>
            </a:r>
            <a:r>
              <a:rPr lang="en-US" altLang="en-US" sz="2800">
                <a:solidFill>
                  <a:srgbClr val="FFFF00"/>
                </a:solidFill>
              </a:rPr>
              <a:t>Diffraction</a:t>
            </a:r>
            <a:r>
              <a:rPr lang="en-US" altLang="en-US" sz="2800"/>
              <a:t>: The bending of waves AROUND an object.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400"/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The amount of bending depends on the size of the obstacle and the size of the waves.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400"/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Large obstacle, small wavelength = low diffraction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Small obstacle, large wavelength = large diffraction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620713" y="5037138"/>
            <a:ext cx="1371600" cy="4206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656263" y="465138"/>
            <a:ext cx="275113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84" charset="-128"/>
              </a:rPr>
              <a:t>Image Sources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dirty="0">
              <a:ea typeface="ＭＳ Ｐゴシック" pitchFamily="84" charset="-128"/>
            </a:endParaRPr>
          </a:p>
        </p:txBody>
      </p:sp>
      <p:pic>
        <p:nvPicPr>
          <p:cNvPr id="21508" name="Picture 6" descr="C:\Users\denise.CARLSON-MOBILE\AppData\Local\Microsoft\Windows\Temporary Internet Files\Content.IE5\DEBUPKOF\MP90042305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1013"/>
            <a:ext cx="10398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4141788" y="1751013"/>
            <a:ext cx="39290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/>
              <a:t>2004 Microsoft Corporation, One Microsoft Way, Redmond, WA 98052-6399 USA. All rights reserved.</a:t>
            </a:r>
          </a:p>
        </p:txBody>
      </p:sp>
      <p:pic>
        <p:nvPicPr>
          <p:cNvPr id="21510" name="Picture 7" descr="C:\Users\denise.CARLSON-MOBILE\AppData\Local\Microsoft\Windows\Temporary Internet Files\Content.IE5\XTMIMZAJ\MP90040048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1751013"/>
            <a:ext cx="1028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 descr="Photo shows a side view of a pencil in a glass of water. The pencil image is refracted at the point where the pencil enters the water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867025"/>
            <a:ext cx="8223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2"/>
          <p:cNvSpPr txBox="1">
            <a:spLocks noChangeArrowheads="1"/>
          </p:cNvSpPr>
          <p:nvPr/>
        </p:nvSpPr>
        <p:spPr bwMode="auto">
          <a:xfrm>
            <a:off x="1725613" y="2867025"/>
            <a:ext cx="39306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/>
              <a:t>Denise W. Carlson. Used with permission.</a:t>
            </a:r>
          </a:p>
        </p:txBody>
      </p:sp>
      <p:pic>
        <p:nvPicPr>
          <p:cNvPr id="21513" name="Picture 6" descr="C:\Users\denise.CARLSON-MOBILE\AppData\Local\Microsoft\Windows\Temporary Internet Files\Content.IE5\XTMIMZAJ\MP900442882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44850" y="1751013"/>
            <a:ext cx="6858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http://www.mwit.ac.th/~physicslab/applet_04/physics_classroom/Class/sound/u11l1c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184650"/>
            <a:ext cx="9874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 Box 2"/>
          <p:cNvSpPr txBox="1">
            <a:spLocks noChangeArrowheads="1"/>
          </p:cNvSpPr>
          <p:nvPr/>
        </p:nvSpPr>
        <p:spPr bwMode="auto">
          <a:xfrm>
            <a:off x="1857375" y="4184650"/>
            <a:ext cx="39306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/>
              <a:t>Tom Henderson, The Physics Classroom </a:t>
            </a:r>
            <a:r>
              <a:rPr lang="en-US" altLang="en-US" sz="1200">
                <a:hlinkClick r:id="rId7"/>
              </a:rPr>
              <a:t>http://www.mwit.ac.th/~physicslab/applet_04/physics_classroom/Class/sound/u11l1c.html</a:t>
            </a:r>
            <a:endParaRPr lang="en-US" altLang="en-US" sz="1200"/>
          </a:p>
        </p:txBody>
      </p:sp>
      <p:sp>
        <p:nvSpPr>
          <p:cNvPr id="21516" name="Text Box 2"/>
          <p:cNvSpPr txBox="1">
            <a:spLocks noChangeArrowheads="1"/>
          </p:cNvSpPr>
          <p:nvPr/>
        </p:nvSpPr>
        <p:spPr bwMode="auto">
          <a:xfrm>
            <a:off x="1992313" y="5056188"/>
            <a:ext cx="686435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/>
              <a:t>Kraalennest, Wikipedia </a:t>
            </a:r>
            <a:r>
              <a:rPr lang="en-US" altLang="en-US" sz="1200">
                <a:hlinkClick r:id="rId8"/>
              </a:rPr>
              <a:t>http://en.wikipedia.org/wiki/File:Crest_trough.svg</a:t>
            </a:r>
            <a:endParaRPr lang="en-US" altLang="en-US" sz="1200"/>
          </a:p>
        </p:txBody>
      </p:sp>
      <p:pic>
        <p:nvPicPr>
          <p:cNvPr id="21517" name="Picture 5" descr="File:Crest trough.svg"/>
          <p:cNvPicPr>
            <a:picLocks noChangeAspect="1" noChangeArrowheads="1"/>
          </p:cNvPicPr>
          <p:nvPr/>
        </p:nvPicPr>
        <p:blipFill>
          <a:blip r:embed="rId9"/>
          <a:srcRect b="25333"/>
          <a:stretch>
            <a:fillRect/>
          </a:stretch>
        </p:blipFill>
        <p:spPr bwMode="auto">
          <a:xfrm>
            <a:off x="512763" y="5037138"/>
            <a:ext cx="13446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838200" y="685800"/>
            <a:ext cx="77311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/>
              <a:t>Why are we able to see?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/>
              <a:t>Answer: </a:t>
            </a:r>
            <a:r>
              <a:rPr lang="en-US" altLang="en-US" sz="3600" b="1">
                <a:solidFill>
                  <a:srgbClr val="FFFF00"/>
                </a:solidFill>
              </a:rPr>
              <a:t>Because there is light.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b="1"/>
          </a:p>
          <a:p>
            <a:pPr eaLnBrk="1" hangingPunct="1">
              <a:spcBef>
                <a:spcPct val="50000"/>
              </a:spcBef>
            </a:pPr>
            <a:r>
              <a:rPr lang="en-US" altLang="en-US" sz="3600" b="1"/>
              <a:t>And…what is light?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/>
              <a:t>Answer: </a:t>
            </a:r>
            <a:r>
              <a:rPr lang="en-US" altLang="en-US" sz="3600" b="1">
                <a:solidFill>
                  <a:srgbClr val="FFFF00"/>
                </a:solidFill>
              </a:rPr>
              <a:t>Light is a wave.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b="1"/>
          </a:p>
          <a:p>
            <a:pPr eaLnBrk="1" hangingPunct="1">
              <a:spcBef>
                <a:spcPct val="50000"/>
              </a:spcBef>
            </a:pPr>
            <a:r>
              <a:rPr lang="en-US" altLang="en-US" sz="3600" b="1"/>
              <a:t>So…what is a wave?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38188" y="685800"/>
            <a:ext cx="7720012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/>
              <a:t>Answer:  </a:t>
            </a:r>
            <a:r>
              <a:rPr lang="en-US" altLang="en-US" sz="3600">
                <a:solidFill>
                  <a:srgbClr val="FFFF00"/>
                </a:solidFill>
              </a:rPr>
              <a:t>A wave is a disturbance that carries energy from place to place.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/>
              <a:t>A wave does NOT carry matter with it! It just moves the matter as it goes through it.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/>
          </a:p>
        </p:txBody>
      </p:sp>
      <p:pic>
        <p:nvPicPr>
          <p:cNvPr id="5123" name="Picture 7" descr="C:\Users\denise.CARLSON-MOBILE\AppData\Local\Microsoft\Windows\Temporary Internet Files\Content.IE5\XTMIMZAJ\MP90040048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25" y="3910013"/>
            <a:ext cx="39020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C:\Users\denise.CARLSON-MOBILE\AppData\Local\Microsoft\Windows\Temporary Internet Files\Content.IE5\XTMIMZAJ\MP900442882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9050" y="4481513"/>
            <a:ext cx="156368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04838" y="677863"/>
            <a:ext cx="7905750" cy="56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600" b="1"/>
              <a:t>Some waves do not need matter (called a “</a:t>
            </a:r>
            <a:r>
              <a:rPr lang="en-US" altLang="en-US" sz="3600" b="1">
                <a:solidFill>
                  <a:srgbClr val="FFFF00"/>
                </a:solidFill>
              </a:rPr>
              <a:t>medium</a:t>
            </a:r>
            <a:r>
              <a:rPr lang="en-US" altLang="en-US" sz="3600" b="1"/>
              <a:t>”) to be able to move (for example, through space).</a:t>
            </a:r>
          </a:p>
          <a:p>
            <a:pPr eaLnBrk="1" hangingPunct="1"/>
            <a:endParaRPr lang="en-US" altLang="en-US" sz="3600" b="1"/>
          </a:p>
          <a:p>
            <a:pPr eaLnBrk="1" hangingPunct="1"/>
            <a:r>
              <a:rPr lang="en-US" altLang="en-US" sz="3600" b="1"/>
              <a:t>These are called </a:t>
            </a:r>
            <a:r>
              <a:rPr lang="en-US" altLang="en-US" sz="3600" b="1">
                <a:solidFill>
                  <a:srgbClr val="FFFF00"/>
                </a:solidFill>
              </a:rPr>
              <a:t>electromagnetic</a:t>
            </a:r>
            <a:r>
              <a:rPr lang="en-US" altLang="en-US" sz="3600" b="1"/>
              <a:t> </a:t>
            </a:r>
            <a:r>
              <a:rPr lang="en-US" altLang="en-US" sz="3600" b="1">
                <a:solidFill>
                  <a:srgbClr val="FFFF00"/>
                </a:solidFill>
              </a:rPr>
              <a:t>waves</a:t>
            </a:r>
            <a:r>
              <a:rPr lang="en-US" altLang="en-US" sz="3600" b="1"/>
              <a:t> (or EM waves).</a:t>
            </a:r>
          </a:p>
          <a:p>
            <a:pPr eaLnBrk="1" hangingPunct="1"/>
            <a:endParaRPr lang="en-US" altLang="en-US" sz="3600" b="1"/>
          </a:p>
          <a:p>
            <a:pPr eaLnBrk="1" hangingPunct="1"/>
            <a:r>
              <a:rPr lang="en-US" altLang="en-US" sz="3600" b="1"/>
              <a:t>Some waves MUST have a medium in order to move. These are called </a:t>
            </a:r>
            <a:r>
              <a:rPr lang="en-US" altLang="en-US" sz="3600" b="1">
                <a:solidFill>
                  <a:srgbClr val="FFFF00"/>
                </a:solidFill>
              </a:rPr>
              <a:t>mechanical waves.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 flipV="1">
            <a:off x="309563" y="596900"/>
            <a:ext cx="8435975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/>
          <a:lstStyle/>
          <a:p>
            <a:pPr marL="342900" indent="-342900"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84" charset="-128"/>
              </a:rPr>
              <a:t>Wave Types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sz="2800" dirty="0">
                <a:solidFill>
                  <a:srgbClr val="FFFF00"/>
                </a:solidFill>
                <a:ea typeface="ＭＳ Ｐゴシック" pitchFamily="84" charset="-128"/>
              </a:rPr>
              <a:t>Transverse waves</a:t>
            </a:r>
            <a:r>
              <a:rPr lang="en-US" sz="2800" dirty="0">
                <a:ea typeface="ＭＳ Ｐゴシック" pitchFamily="84" charset="-128"/>
              </a:rPr>
              <a:t>: Waves in which the medium moves at right angles to the direction of the wave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  <a:defRPr/>
            </a:pPr>
            <a:endParaRPr lang="en-US" sz="2800" dirty="0">
              <a:ea typeface="ＭＳ Ｐゴシック" pitchFamily="84" charset="-128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  <a:defRPr/>
            </a:pPr>
            <a:endParaRPr lang="en-US" sz="2800" dirty="0">
              <a:ea typeface="ＭＳ Ｐゴシック" pitchFamily="84" charset="-128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  <a:defRPr/>
            </a:pPr>
            <a:endParaRPr lang="en-US" sz="2800" dirty="0">
              <a:ea typeface="ＭＳ Ｐゴシック" pitchFamily="84" charset="-128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  <a:defRPr/>
            </a:pPr>
            <a:endParaRPr lang="en-US" sz="2800" dirty="0">
              <a:ea typeface="ＭＳ Ｐゴシック" pitchFamily="84" charset="-128"/>
            </a:endParaRPr>
          </a:p>
          <a:p>
            <a:pPr marL="342900" indent="-342900" eaLnBrk="1" hangingPunct="1">
              <a:spcBef>
                <a:spcPct val="50000"/>
              </a:spcBef>
              <a:defRPr/>
            </a:pPr>
            <a:endParaRPr lang="en-US" sz="2800" dirty="0">
              <a:ea typeface="ＭＳ Ｐゴシック" pitchFamily="84" charset="-128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  <a:defRPr/>
            </a:pPr>
            <a:endParaRPr lang="en-US" sz="2800" dirty="0">
              <a:ea typeface="ＭＳ Ｐゴシック" pitchFamily="84" charset="-128"/>
            </a:endParaRPr>
          </a:p>
        </p:txBody>
      </p:sp>
      <p:pic>
        <p:nvPicPr>
          <p:cNvPr id="7178" name="Picture 10" descr="transverse wav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8113" y="2476500"/>
            <a:ext cx="4198937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 descr="tr wav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470525"/>
            <a:ext cx="30480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trwav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5013325"/>
            <a:ext cx="3048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09675" y="3543300"/>
            <a:ext cx="6704013" cy="29289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14400" y="1120775"/>
            <a:ext cx="73152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Parts of transverse waves: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	</a:t>
            </a:r>
            <a:r>
              <a:rPr lang="en-US" altLang="en-US" sz="2800">
                <a:solidFill>
                  <a:srgbClr val="FFFF00"/>
                </a:solidFill>
              </a:rPr>
              <a:t>Crest</a:t>
            </a:r>
            <a:r>
              <a:rPr lang="en-US" altLang="en-US" sz="2800"/>
              <a:t>: the highest point of the wave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	</a:t>
            </a:r>
            <a:r>
              <a:rPr lang="en-US" altLang="en-US" sz="2800">
                <a:solidFill>
                  <a:srgbClr val="FFFF00"/>
                </a:solidFill>
              </a:rPr>
              <a:t>Trough</a:t>
            </a:r>
            <a:r>
              <a:rPr lang="en-US" altLang="en-US" sz="2800"/>
              <a:t>: the lowest point of the wave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/>
          </a:p>
          <a:p>
            <a:pPr eaLnBrk="1" hangingPunct="1">
              <a:spcBef>
                <a:spcPct val="50000"/>
              </a:spcBef>
            </a:pPr>
            <a:endParaRPr lang="en-US" altLang="en-US" sz="2800"/>
          </a:p>
        </p:txBody>
      </p:sp>
      <p:pic>
        <p:nvPicPr>
          <p:cNvPr id="8197" name="Picture 5" descr="File:Crest trough.svg"/>
          <p:cNvPicPr>
            <a:picLocks noChangeAspect="1" noChangeArrowheads="1"/>
          </p:cNvPicPr>
          <p:nvPr/>
        </p:nvPicPr>
        <p:blipFill>
          <a:blip r:embed="rId2"/>
          <a:srcRect b="25333"/>
          <a:stretch>
            <a:fillRect/>
          </a:stretch>
        </p:blipFill>
        <p:spPr bwMode="auto">
          <a:xfrm>
            <a:off x="1541463" y="3922713"/>
            <a:ext cx="607695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1536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62000" y="754063"/>
            <a:ext cx="77724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2. Compressional (or longitudinal) waves</a:t>
            </a:r>
            <a:r>
              <a:rPr lang="en-US" altLang="en-US" sz="2800"/>
              <a:t>:  Waves in which the medium moves back and forth in the same direction as the wave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/>
          </a:p>
        </p:txBody>
      </p:sp>
      <p:pic>
        <p:nvPicPr>
          <p:cNvPr id="8197" name="Picture 5" descr="longwav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938" y="2344738"/>
            <a:ext cx="7764462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longwa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4575" y="4589463"/>
            <a:ext cx="36576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longwav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6975" y="4589463"/>
            <a:ext cx="33051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01650" y="869950"/>
            <a:ext cx="84661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Parts of longitudinal waves: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Compression</a:t>
            </a:r>
            <a:r>
              <a:rPr lang="en-US" altLang="en-US" sz="2800"/>
              <a:t>: where the particles are close together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Rarefaction</a:t>
            </a:r>
            <a:r>
              <a:rPr lang="en-US" altLang="en-US" sz="2800"/>
              <a:t>: where the particles are spread apart</a:t>
            </a:r>
          </a:p>
        </p:txBody>
      </p:sp>
      <p:pic>
        <p:nvPicPr>
          <p:cNvPr id="16389" name="Picture 5" descr="u11l1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0" y="3067050"/>
            <a:ext cx="7659688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62000" y="796925"/>
            <a:ext cx="76962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84" charset="-128"/>
              </a:rPr>
              <a:t>Wave Properties </a:t>
            </a:r>
          </a:p>
          <a:p>
            <a:pPr marL="342900" indent="-342900" algn="ctr" eaLnBrk="1" hangingPunct="1">
              <a:spcBef>
                <a:spcPct val="50000"/>
              </a:spcBef>
              <a:defRPr/>
            </a:pPr>
            <a:r>
              <a:rPr lang="en-US" sz="2800" dirty="0">
                <a:ea typeface="ＭＳ Ｐゴシック" pitchFamily="84" charset="-128"/>
              </a:rPr>
              <a:t>Wave properties depend on what </a:t>
            </a:r>
            <a:br>
              <a:rPr lang="en-US" sz="2800" dirty="0">
                <a:ea typeface="ＭＳ Ｐゴシック" pitchFamily="84" charset="-128"/>
              </a:rPr>
            </a:br>
            <a:r>
              <a:rPr lang="en-US" sz="2800" dirty="0">
                <a:ea typeface="ＭＳ Ｐゴシック" pitchFamily="84" charset="-128"/>
              </a:rPr>
              <a:t>(type of energy) is making the waves.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sz="2800" dirty="0">
                <a:solidFill>
                  <a:srgbClr val="FFFF00"/>
                </a:solidFill>
                <a:ea typeface="ＭＳ Ｐゴシック" pitchFamily="84" charset="-128"/>
              </a:rPr>
              <a:t>Wavelength</a:t>
            </a:r>
            <a:r>
              <a:rPr lang="en-US" sz="2800" dirty="0">
                <a:ea typeface="ＭＳ Ｐゴシック" pitchFamily="84" charset="-128"/>
              </a:rPr>
              <a:t>: The distance between one point on a wave and the exact same place on the next wave.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  <a:defRPr/>
            </a:pPr>
            <a:endParaRPr lang="en-US" sz="2800" dirty="0">
              <a:ea typeface="ＭＳ Ｐゴシック" pitchFamily="84" charset="-128"/>
            </a:endParaRPr>
          </a:p>
          <a:p>
            <a:pPr marL="342900" indent="-342900" eaLnBrk="1" hangingPunct="1">
              <a:spcBef>
                <a:spcPct val="50000"/>
              </a:spcBef>
              <a:defRPr/>
            </a:pPr>
            <a:endParaRPr lang="en-US" sz="4000" dirty="0">
              <a:ea typeface="ＭＳ Ｐゴシック" pitchFamily="84" charset="-128"/>
            </a:endParaRPr>
          </a:p>
        </p:txBody>
      </p:sp>
      <p:pic>
        <p:nvPicPr>
          <p:cNvPr id="9221" name="Picture 5" descr="wavelengt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62475"/>
            <a:ext cx="403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wavelengt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562475"/>
            <a:ext cx="3352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rk blue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blue.thmx</Template>
  <TotalTime>242</TotalTime>
  <Words>720</Words>
  <Application>Microsoft Office PowerPoint</Application>
  <PresentationFormat>On-screen Show (4:3)</PresentationFormat>
  <Paragraphs>125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Dark blue</vt:lpstr>
      <vt:lpstr>Waves and Wave Properties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 and Wave Properties</dc:title>
  <dc:creator>Courtney Taylor</dc:creator>
  <cp:lastModifiedBy>Sharon McCoy</cp:lastModifiedBy>
  <cp:revision>26</cp:revision>
  <dcterms:created xsi:type="dcterms:W3CDTF">2010-07-06T17:38:29Z</dcterms:created>
  <dcterms:modified xsi:type="dcterms:W3CDTF">2015-05-05T11:44:02Z</dcterms:modified>
</cp:coreProperties>
</file>